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2"/>
    <p:sldId id="411" r:id="rId3"/>
    <p:sldId id="412" r:id="rId4"/>
    <p:sldId id="417" r:id="rId5"/>
    <p:sldId id="431" r:id="rId6"/>
    <p:sldId id="422" r:id="rId7"/>
    <p:sldId id="432" r:id="rId8"/>
    <p:sldId id="423" r:id="rId9"/>
    <p:sldId id="446" r:id="rId10"/>
    <p:sldId id="447" r:id="rId11"/>
    <p:sldId id="433" r:id="rId12"/>
    <p:sldId id="421" r:id="rId13"/>
    <p:sldId id="434" r:id="rId14"/>
    <p:sldId id="420" r:id="rId15"/>
    <p:sldId id="448" r:id="rId16"/>
    <p:sldId id="427" r:id="rId17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787C"/>
    <a:srgbClr val="4B9AA1"/>
    <a:srgbClr val="97C8C4"/>
    <a:srgbClr val="80B7B9"/>
    <a:srgbClr val="D9D9D9"/>
    <a:srgbClr val="FFFFFF"/>
    <a:srgbClr val="DCDCDC"/>
    <a:srgbClr val="F0F0F0"/>
    <a:srgbClr val="E6E6E6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8" d="100"/>
          <a:sy n="88" d="100"/>
        </p:scale>
        <p:origin x="440" y="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2023/6/14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2023/6/14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77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>
            <a:off x="0" y="2529205"/>
            <a:ext cx="5442585" cy="4308475"/>
          </a:xfrm>
          <a:prstGeom prst="triangle">
            <a:avLst/>
          </a:prstGeom>
          <a:solidFill>
            <a:srgbClr val="4B9AA1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>
            <a:off x="2917825" y="5140960"/>
            <a:ext cx="3575050" cy="1696720"/>
          </a:xfrm>
          <a:prstGeom prst="triangle">
            <a:avLst/>
          </a:prstGeom>
          <a:solidFill>
            <a:srgbClr val="4B9AA1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>
            <a:off x="8085455" y="3549650"/>
            <a:ext cx="4106545" cy="3298825"/>
          </a:xfrm>
          <a:prstGeom prst="triangle">
            <a:avLst>
              <a:gd name="adj" fmla="val 50284"/>
            </a:avLst>
          </a:prstGeom>
          <a:solidFill>
            <a:srgbClr val="80B7B9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>
            <a:off x="7112000" y="5342255"/>
            <a:ext cx="2229485" cy="1495425"/>
          </a:xfrm>
          <a:prstGeom prst="triangle">
            <a:avLst/>
          </a:prstGeom>
          <a:solidFill>
            <a:srgbClr val="97C8C4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910590" y="1390650"/>
            <a:ext cx="10370820" cy="2239645"/>
          </a:xfrm>
        </p:spPr>
        <p:txBody>
          <a:bodyPr>
            <a:normAutofit/>
          </a:bodyPr>
          <a:lstStyle/>
          <a:p>
            <a:r>
              <a:rPr lang="zh-CN" altLang="zh-CN" dirty="0">
                <a:solidFill>
                  <a:schemeClr val="tx2">
                    <a:lumMod val="90000"/>
                    <a:lumOff val="10000"/>
                  </a:schemeClr>
                </a:solidFill>
                <a:sym typeface="+mn-ea"/>
              </a:rPr>
              <a:t>教育数据，教育资源</a:t>
            </a:r>
            <a:br>
              <a:rPr lang="en-US" altLang="zh-CN" dirty="0">
                <a:solidFill>
                  <a:schemeClr val="tx2">
                    <a:lumMod val="90000"/>
                    <a:lumOff val="10000"/>
                  </a:schemeClr>
                </a:solidFill>
                <a:sym typeface="+mn-ea"/>
              </a:rPr>
            </a:br>
            <a:r>
              <a:rPr lang="zh-CN" altLang="zh-CN" dirty="0">
                <a:solidFill>
                  <a:schemeClr val="tx2">
                    <a:lumMod val="90000"/>
                    <a:lumOff val="10000"/>
                  </a:schemeClr>
                </a:solidFill>
                <a:sym typeface="+mn-ea"/>
              </a:rPr>
              <a:t>数据可视化</a:t>
            </a:r>
          </a:p>
        </p:txBody>
      </p:sp>
      <p:sp>
        <p:nvSpPr>
          <p:cNvPr id="7170" name="矩形 1"/>
          <p:cNvSpPr/>
          <p:nvPr/>
        </p:nvSpPr>
        <p:spPr>
          <a:xfrm>
            <a:off x="4236720" y="4404360"/>
            <a:ext cx="3143250" cy="1337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914400" eaLnBrk="1" hangingPunct="1">
              <a:lnSpc>
                <a:spcPct val="150000"/>
              </a:lnSpc>
              <a:spcBef>
                <a:spcPct val="0"/>
              </a:spcBef>
              <a:buNone/>
              <a:tabLst>
                <a:tab pos="142875" algn="l"/>
                <a:tab pos="1079500" algn="l"/>
              </a:tabLst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答辩人：冯启源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张扬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黄烁    </a:t>
            </a:r>
          </a:p>
          <a:p>
            <a:pPr marL="0" lvl="0" indent="0" defTabSz="914400" eaLnBrk="1" hangingPunct="1">
              <a:lnSpc>
                <a:spcPct val="150000"/>
              </a:lnSpc>
              <a:spcBef>
                <a:spcPct val="0"/>
              </a:spcBef>
              <a:buNone/>
              <a:tabLst>
                <a:tab pos="142875" algn="l"/>
                <a:tab pos="1079500" algn="l"/>
              </a:tabLst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2023.6.17   </a:t>
            </a:r>
          </a:p>
          <a:p>
            <a:pPr marL="0" lvl="0" indent="0" defTabSz="914400" eaLnBrk="1" hangingPunct="1">
              <a:lnSpc>
                <a:spcPct val="150000"/>
              </a:lnSpc>
              <a:spcBef>
                <a:spcPct val="0"/>
              </a:spcBef>
              <a:buNone/>
              <a:tabLst>
                <a:tab pos="142875" algn="l"/>
                <a:tab pos="1079500" algn="l"/>
              </a:tabLst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专业：计算机科学与技术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377315" y="3630295"/>
            <a:ext cx="9799320" cy="1031875"/>
          </a:xfrm>
        </p:spPr>
        <p:txBody>
          <a:bodyPr/>
          <a:lstStyle/>
          <a:p>
            <a:r>
              <a:rPr lang="zh-CN" altLang="en-US"/>
              <a:t>为信息闭塞的学子们提供高效的辅助分析工具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/>
          <p:nvPr/>
        </p:nvSpPr>
        <p:spPr>
          <a:xfrm>
            <a:off x="0" y="-24431"/>
            <a:ext cx="12192000" cy="534175"/>
          </a:xfrm>
          <a:prstGeom prst="rect">
            <a:avLst/>
          </a:prstGeom>
          <a:solidFill>
            <a:srgbClr val="3A78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矩形 72"/>
          <p:cNvSpPr/>
          <p:nvPr/>
        </p:nvSpPr>
        <p:spPr>
          <a:xfrm>
            <a:off x="9929396" y="-17419"/>
            <a:ext cx="533077" cy="533077"/>
          </a:xfrm>
          <a:prstGeom prst="rect">
            <a:avLst/>
          </a:prstGeom>
          <a:solidFill>
            <a:srgbClr val="80B7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453816" y="45282"/>
            <a:ext cx="272933" cy="429495"/>
            <a:chOff x="202024" y="45281"/>
            <a:chExt cx="272933" cy="429495"/>
          </a:xfrm>
        </p:grpSpPr>
        <p:sp>
          <p:nvSpPr>
            <p:cNvPr id="5" name="Rounded Rectangle 38"/>
            <p:cNvSpPr/>
            <p:nvPr/>
          </p:nvSpPr>
          <p:spPr>
            <a:xfrm rot="18000000">
              <a:off x="38895" y="208411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39"/>
            <p:cNvSpPr/>
            <p:nvPr/>
          </p:nvSpPr>
          <p:spPr>
            <a:xfrm rot="18000000">
              <a:off x="208592" y="208410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827207" y="10135"/>
            <a:ext cx="21050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600" dirty="0">
                <a:solidFill>
                  <a:schemeClr val="bg1"/>
                </a:solidFill>
              </a:rPr>
              <a:t>设计</a:t>
            </a:r>
            <a:r>
              <a:rPr lang="en-US" altLang="zh-CN" sz="2800" spc="600" dirty="0">
                <a:solidFill>
                  <a:schemeClr val="bg1"/>
                </a:solidFill>
              </a:rPr>
              <a:t>/</a:t>
            </a:r>
            <a:r>
              <a:rPr lang="zh-CN" altLang="en-US" sz="2800" spc="600" dirty="0">
                <a:solidFill>
                  <a:schemeClr val="bg1"/>
                </a:solidFill>
              </a:rPr>
              <a:t>效果</a:t>
            </a:r>
            <a:endParaRPr lang="zh-CN" altLang="zh-CN" sz="2800" spc="600" dirty="0">
              <a:solidFill>
                <a:schemeClr val="bg1"/>
              </a:solidFill>
            </a:endParaRPr>
          </a:p>
        </p:txBody>
      </p:sp>
      <p:sp>
        <p:nvSpPr>
          <p:cNvPr id="8" name="Freeform 28"/>
          <p:cNvSpPr>
            <a:spLocks noEditPoints="1"/>
          </p:cNvSpPr>
          <p:nvPr/>
        </p:nvSpPr>
        <p:spPr bwMode="auto">
          <a:xfrm>
            <a:off x="8674735" y="97790"/>
            <a:ext cx="403860" cy="303530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9368790" y="86995"/>
            <a:ext cx="359410" cy="384810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>
            <a:spLocks noEditPoints="1"/>
          </p:cNvSpPr>
          <p:nvPr/>
        </p:nvSpPr>
        <p:spPr bwMode="auto">
          <a:xfrm rot="2925393">
            <a:off x="10092055" y="97790"/>
            <a:ext cx="207645" cy="35623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>
            <a:spLocks noEditPoints="1"/>
          </p:cNvSpPr>
          <p:nvPr/>
        </p:nvSpPr>
        <p:spPr bwMode="auto">
          <a:xfrm>
            <a:off x="10657205" y="86995"/>
            <a:ext cx="413385" cy="347980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11363325" y="55245"/>
            <a:ext cx="336550" cy="38925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9B56D4F-9E5A-F3E7-FA34-776F78372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213" y="730663"/>
            <a:ext cx="10355574" cy="58660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54661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2588260"/>
            <a:ext cx="120650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644640" y="2588260"/>
            <a:ext cx="554736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47670" y="2832100"/>
            <a:ext cx="60655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zh-CN" altLang="en-US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视频展示</a:t>
            </a:r>
            <a:endParaRPr lang="zh-CN" altLang="en-US" sz="44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sz="4400" b="1" spc="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280795" y="2380615"/>
            <a:ext cx="1666875" cy="1671955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47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0" name="Freeform 7"/>
          <p:cNvSpPr>
            <a:spLocks noEditPoints="1"/>
          </p:cNvSpPr>
          <p:nvPr/>
        </p:nvSpPr>
        <p:spPr bwMode="auto">
          <a:xfrm>
            <a:off x="1691640" y="2832100"/>
            <a:ext cx="843280" cy="709930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/>
          <p:nvPr/>
        </p:nvSpPr>
        <p:spPr>
          <a:xfrm>
            <a:off x="0" y="-24431"/>
            <a:ext cx="12192000" cy="534175"/>
          </a:xfrm>
          <a:prstGeom prst="rect">
            <a:avLst/>
          </a:prstGeom>
          <a:solidFill>
            <a:srgbClr val="3A78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矩形 72"/>
          <p:cNvSpPr/>
          <p:nvPr/>
        </p:nvSpPr>
        <p:spPr>
          <a:xfrm>
            <a:off x="9929396" y="-6624"/>
            <a:ext cx="533077" cy="533077"/>
          </a:xfrm>
          <a:prstGeom prst="rect">
            <a:avLst/>
          </a:prstGeom>
          <a:solidFill>
            <a:srgbClr val="80B7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453816" y="45282"/>
            <a:ext cx="272933" cy="429495"/>
            <a:chOff x="202024" y="45281"/>
            <a:chExt cx="272933" cy="429495"/>
          </a:xfrm>
        </p:grpSpPr>
        <p:sp>
          <p:nvSpPr>
            <p:cNvPr id="5" name="Rounded Rectangle 38"/>
            <p:cNvSpPr/>
            <p:nvPr/>
          </p:nvSpPr>
          <p:spPr>
            <a:xfrm rot="18000000">
              <a:off x="38895" y="208411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39"/>
            <p:cNvSpPr/>
            <p:nvPr/>
          </p:nvSpPr>
          <p:spPr>
            <a:xfrm rot="18000000">
              <a:off x="208592" y="208410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827207" y="10135"/>
            <a:ext cx="19287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600" dirty="0">
                <a:solidFill>
                  <a:schemeClr val="bg1"/>
                </a:solidFill>
              </a:rPr>
              <a:t>视频展示</a:t>
            </a:r>
          </a:p>
        </p:txBody>
      </p:sp>
      <p:sp>
        <p:nvSpPr>
          <p:cNvPr id="8" name="Freeform 28"/>
          <p:cNvSpPr>
            <a:spLocks noEditPoints="1"/>
          </p:cNvSpPr>
          <p:nvPr/>
        </p:nvSpPr>
        <p:spPr bwMode="auto">
          <a:xfrm>
            <a:off x="8674735" y="97790"/>
            <a:ext cx="403860" cy="303530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9368790" y="86995"/>
            <a:ext cx="359410" cy="384810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>
            <a:spLocks noEditPoints="1"/>
          </p:cNvSpPr>
          <p:nvPr/>
        </p:nvSpPr>
        <p:spPr bwMode="auto">
          <a:xfrm rot="2925393">
            <a:off x="10092055" y="97790"/>
            <a:ext cx="207645" cy="35623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>
            <a:spLocks noEditPoints="1"/>
          </p:cNvSpPr>
          <p:nvPr/>
        </p:nvSpPr>
        <p:spPr bwMode="auto">
          <a:xfrm>
            <a:off x="10657205" y="86995"/>
            <a:ext cx="413385" cy="347980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11363325" y="55245"/>
            <a:ext cx="336550" cy="38925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C6C5E25F-0FEE-0610-96DF-5CACE5FCF3C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9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 bldLvl="0" animBg="1"/>
      <p:bldP spid="73" grpId="0" bldLvl="0" animBg="1"/>
      <p:bldP spid="14" grpId="0"/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2588260"/>
            <a:ext cx="120650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8370570" y="2588260"/>
            <a:ext cx="382143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47670" y="2832100"/>
            <a:ext cx="606552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r>
              <a:rPr lang="zh-CN" altLang="en-US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CN" altLang="en-US" sz="44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sz="4400" b="1" spc="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280795" y="2380615"/>
            <a:ext cx="1666875" cy="1671955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47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2" name="Freeform 12"/>
          <p:cNvSpPr>
            <a:spLocks noEditPoints="1"/>
          </p:cNvSpPr>
          <p:nvPr/>
        </p:nvSpPr>
        <p:spPr bwMode="auto">
          <a:xfrm>
            <a:off x="1726565" y="2743835"/>
            <a:ext cx="775970" cy="896620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/>
          <p:nvPr/>
        </p:nvSpPr>
        <p:spPr>
          <a:xfrm>
            <a:off x="0" y="-24431"/>
            <a:ext cx="12192000" cy="534175"/>
          </a:xfrm>
          <a:prstGeom prst="rect">
            <a:avLst/>
          </a:prstGeom>
          <a:solidFill>
            <a:srgbClr val="3A78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矩形 72"/>
          <p:cNvSpPr/>
          <p:nvPr/>
        </p:nvSpPr>
        <p:spPr>
          <a:xfrm>
            <a:off x="9281696" y="-16784"/>
            <a:ext cx="533077" cy="533077"/>
          </a:xfrm>
          <a:prstGeom prst="rect">
            <a:avLst/>
          </a:prstGeom>
          <a:solidFill>
            <a:srgbClr val="80B7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453816" y="45282"/>
            <a:ext cx="272933" cy="429495"/>
            <a:chOff x="202024" y="45281"/>
            <a:chExt cx="272933" cy="429495"/>
          </a:xfrm>
        </p:grpSpPr>
        <p:sp>
          <p:nvSpPr>
            <p:cNvPr id="5" name="Rounded Rectangle 38"/>
            <p:cNvSpPr/>
            <p:nvPr/>
          </p:nvSpPr>
          <p:spPr>
            <a:xfrm rot="18000000">
              <a:off x="38895" y="208411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39"/>
            <p:cNvSpPr/>
            <p:nvPr/>
          </p:nvSpPr>
          <p:spPr>
            <a:xfrm rot="18000000">
              <a:off x="208592" y="208410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827207" y="10135"/>
            <a:ext cx="19287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600" dirty="0">
                <a:solidFill>
                  <a:schemeClr val="bg1"/>
                </a:solidFill>
              </a:rPr>
              <a:t>成员分工</a:t>
            </a:r>
            <a:endParaRPr lang="zh-CN" altLang="zh-CN" sz="2800" spc="600" dirty="0">
              <a:solidFill>
                <a:schemeClr val="bg1"/>
              </a:solidFill>
            </a:endParaRPr>
          </a:p>
        </p:txBody>
      </p:sp>
      <p:sp>
        <p:nvSpPr>
          <p:cNvPr id="8" name="Freeform 28"/>
          <p:cNvSpPr>
            <a:spLocks noEditPoints="1"/>
          </p:cNvSpPr>
          <p:nvPr/>
        </p:nvSpPr>
        <p:spPr bwMode="auto">
          <a:xfrm>
            <a:off x="8674735" y="97790"/>
            <a:ext cx="403860" cy="303530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9368790" y="86995"/>
            <a:ext cx="359410" cy="384810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>
            <a:spLocks noEditPoints="1"/>
          </p:cNvSpPr>
          <p:nvPr/>
        </p:nvSpPr>
        <p:spPr bwMode="auto">
          <a:xfrm rot="2925393">
            <a:off x="10092055" y="97790"/>
            <a:ext cx="207645" cy="35623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>
            <a:spLocks noEditPoints="1"/>
          </p:cNvSpPr>
          <p:nvPr/>
        </p:nvSpPr>
        <p:spPr bwMode="auto">
          <a:xfrm>
            <a:off x="10657205" y="86995"/>
            <a:ext cx="413385" cy="347980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11363325" y="55245"/>
            <a:ext cx="336550" cy="38925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矩形 94"/>
          <p:cNvSpPr/>
          <p:nvPr/>
        </p:nvSpPr>
        <p:spPr>
          <a:xfrm>
            <a:off x="1255486" y="1618576"/>
            <a:ext cx="9090251" cy="388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lnSpc>
                <a:spcPct val="13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本项目聚焦社会关键问题，关注行业痛点，旨在打造一个全新的数字化教育信息平台。该平台以用户为中心，以数据为驱动，以场景为切入点，实现了价值转化的全链路闭环。我们团队负责了平台的前端开发、用户体验设计、后端开发和数据分析、并进行了高效的沟通和协作。我们采用了敏捷开发的打法，快速迭代和验证产品功能和效果。我们也充分利用了软科与中国教育数据库的中台能力，利用了他们的数据平台，内容平台等服务，实现了产品的快速赋能和上线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/>
          <p:nvPr/>
        </p:nvSpPr>
        <p:spPr>
          <a:xfrm>
            <a:off x="0" y="-24431"/>
            <a:ext cx="12192000" cy="534175"/>
          </a:xfrm>
          <a:prstGeom prst="rect">
            <a:avLst/>
          </a:prstGeom>
          <a:solidFill>
            <a:srgbClr val="3A78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矩形 72"/>
          <p:cNvSpPr/>
          <p:nvPr/>
        </p:nvSpPr>
        <p:spPr>
          <a:xfrm>
            <a:off x="9281696" y="-16784"/>
            <a:ext cx="533077" cy="533077"/>
          </a:xfrm>
          <a:prstGeom prst="rect">
            <a:avLst/>
          </a:prstGeom>
          <a:solidFill>
            <a:srgbClr val="80B7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453816" y="45282"/>
            <a:ext cx="272933" cy="429495"/>
            <a:chOff x="202024" y="45281"/>
            <a:chExt cx="272933" cy="429495"/>
          </a:xfrm>
        </p:grpSpPr>
        <p:sp>
          <p:nvSpPr>
            <p:cNvPr id="5" name="Rounded Rectangle 38"/>
            <p:cNvSpPr/>
            <p:nvPr/>
          </p:nvSpPr>
          <p:spPr>
            <a:xfrm rot="18000000">
              <a:off x="38895" y="208411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39"/>
            <p:cNvSpPr/>
            <p:nvPr/>
          </p:nvSpPr>
          <p:spPr>
            <a:xfrm rot="18000000">
              <a:off x="208592" y="208410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827207" y="10135"/>
            <a:ext cx="19287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600" dirty="0">
                <a:solidFill>
                  <a:schemeClr val="bg1"/>
                </a:solidFill>
              </a:rPr>
              <a:t>成员分工</a:t>
            </a:r>
            <a:endParaRPr lang="zh-CN" altLang="zh-CN" sz="2800" spc="600" dirty="0">
              <a:solidFill>
                <a:schemeClr val="bg1"/>
              </a:solidFill>
            </a:endParaRPr>
          </a:p>
        </p:txBody>
      </p:sp>
      <p:sp>
        <p:nvSpPr>
          <p:cNvPr id="8" name="Freeform 28"/>
          <p:cNvSpPr>
            <a:spLocks noEditPoints="1"/>
          </p:cNvSpPr>
          <p:nvPr/>
        </p:nvSpPr>
        <p:spPr bwMode="auto">
          <a:xfrm>
            <a:off x="8674735" y="97790"/>
            <a:ext cx="403860" cy="303530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9368790" y="86995"/>
            <a:ext cx="359410" cy="384810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>
            <a:spLocks noEditPoints="1"/>
          </p:cNvSpPr>
          <p:nvPr/>
        </p:nvSpPr>
        <p:spPr bwMode="auto">
          <a:xfrm rot="2925393">
            <a:off x="10092055" y="97790"/>
            <a:ext cx="207645" cy="35623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>
            <a:spLocks noEditPoints="1"/>
          </p:cNvSpPr>
          <p:nvPr/>
        </p:nvSpPr>
        <p:spPr bwMode="auto">
          <a:xfrm>
            <a:off x="10657205" y="86995"/>
            <a:ext cx="413385" cy="347980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11363325" y="55245"/>
            <a:ext cx="336550" cy="38925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文本框 93"/>
          <p:cNvSpPr txBox="1"/>
          <p:nvPr/>
        </p:nvSpPr>
        <p:spPr>
          <a:xfrm>
            <a:off x="2307541" y="1334096"/>
            <a:ext cx="94678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冯启源</a:t>
            </a:r>
          </a:p>
        </p:txBody>
      </p:sp>
      <p:sp>
        <p:nvSpPr>
          <p:cNvPr id="95" name="矩形 94"/>
          <p:cNvSpPr/>
          <p:nvPr/>
        </p:nvSpPr>
        <p:spPr>
          <a:xfrm>
            <a:off x="4414722" y="1618576"/>
            <a:ext cx="5931015" cy="450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lnSpc>
                <a:spcPct val="130000"/>
              </a:lnSpc>
              <a:buClrTx/>
              <a:buSzTx/>
              <a:buFontTx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进行各种数据的爬取，并实现可视化界面代码。</a:t>
            </a:r>
          </a:p>
        </p:txBody>
      </p:sp>
      <p:cxnSp>
        <p:nvCxnSpPr>
          <p:cNvPr id="93" name="直接连接符 92"/>
          <p:cNvCxnSpPr/>
          <p:nvPr/>
        </p:nvCxnSpPr>
        <p:spPr>
          <a:xfrm>
            <a:off x="4353750" y="1233064"/>
            <a:ext cx="0" cy="1376786"/>
          </a:xfrm>
          <a:prstGeom prst="line">
            <a:avLst/>
          </a:prstGeom>
          <a:ln w="22225">
            <a:solidFill>
              <a:srgbClr val="3A787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文本框 95"/>
          <p:cNvSpPr txBox="1"/>
          <p:nvPr/>
        </p:nvSpPr>
        <p:spPr>
          <a:xfrm>
            <a:off x="2307540" y="1663952"/>
            <a:ext cx="11963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 数据爬取</a:t>
            </a:r>
            <a:endParaRPr lang="en-US" altLang="zh-CN" sz="1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 基础可视化</a:t>
            </a:r>
          </a:p>
        </p:txBody>
      </p:sp>
      <p:sp>
        <p:nvSpPr>
          <p:cNvPr id="101" name="Freeform 54"/>
          <p:cNvSpPr>
            <a:spLocks noEditPoints="1"/>
          </p:cNvSpPr>
          <p:nvPr/>
        </p:nvSpPr>
        <p:spPr bwMode="auto">
          <a:xfrm>
            <a:off x="1979170" y="1368929"/>
            <a:ext cx="341360" cy="362563"/>
          </a:xfrm>
          <a:custGeom>
            <a:avLst/>
            <a:gdLst>
              <a:gd name="T0" fmla="*/ 96 w 133"/>
              <a:gd name="T1" fmla="*/ 7 h 142"/>
              <a:gd name="T2" fmla="*/ 41 w 133"/>
              <a:gd name="T3" fmla="*/ 37 h 142"/>
              <a:gd name="T4" fmla="*/ 50 w 133"/>
              <a:gd name="T5" fmla="*/ 78 h 142"/>
              <a:gd name="T6" fmla="*/ 44 w 133"/>
              <a:gd name="T7" fmla="*/ 84 h 142"/>
              <a:gd name="T8" fmla="*/ 42 w 133"/>
              <a:gd name="T9" fmla="*/ 82 h 142"/>
              <a:gd name="T10" fmla="*/ 0 w 133"/>
              <a:gd name="T11" fmla="*/ 130 h 142"/>
              <a:gd name="T12" fmla="*/ 14 w 133"/>
              <a:gd name="T13" fmla="*/ 142 h 142"/>
              <a:gd name="T14" fmla="*/ 56 w 133"/>
              <a:gd name="T15" fmla="*/ 94 h 142"/>
              <a:gd name="T16" fmla="*/ 53 w 133"/>
              <a:gd name="T17" fmla="*/ 92 h 142"/>
              <a:gd name="T18" fmla="*/ 59 w 133"/>
              <a:gd name="T19" fmla="*/ 86 h 142"/>
              <a:gd name="T20" fmla="*/ 71 w 133"/>
              <a:gd name="T21" fmla="*/ 92 h 142"/>
              <a:gd name="T22" fmla="*/ 126 w 133"/>
              <a:gd name="T23" fmla="*/ 62 h 142"/>
              <a:gd name="T24" fmla="*/ 96 w 133"/>
              <a:gd name="T25" fmla="*/ 7 h 142"/>
              <a:gd name="T26" fmla="*/ 115 w 133"/>
              <a:gd name="T27" fmla="*/ 59 h 142"/>
              <a:gd name="T28" fmla="*/ 74 w 133"/>
              <a:gd name="T29" fmla="*/ 81 h 142"/>
              <a:gd name="T30" fmla="*/ 52 w 133"/>
              <a:gd name="T31" fmla="*/ 40 h 142"/>
              <a:gd name="T32" fmla="*/ 93 w 133"/>
              <a:gd name="T33" fmla="*/ 18 h 142"/>
              <a:gd name="T34" fmla="*/ 115 w 133"/>
              <a:gd name="T35" fmla="*/ 5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3" h="142">
                <a:moveTo>
                  <a:pt x="96" y="7"/>
                </a:moveTo>
                <a:cubicBezTo>
                  <a:pt x="72" y="0"/>
                  <a:pt x="48" y="14"/>
                  <a:pt x="41" y="37"/>
                </a:cubicBezTo>
                <a:cubicBezTo>
                  <a:pt x="37" y="52"/>
                  <a:pt x="40" y="67"/>
                  <a:pt x="50" y="78"/>
                </a:cubicBezTo>
                <a:cubicBezTo>
                  <a:pt x="44" y="84"/>
                  <a:pt x="44" y="84"/>
                  <a:pt x="44" y="84"/>
                </a:cubicBezTo>
                <a:cubicBezTo>
                  <a:pt x="42" y="82"/>
                  <a:pt x="42" y="82"/>
                  <a:pt x="42" y="82"/>
                </a:cubicBezTo>
                <a:cubicBezTo>
                  <a:pt x="0" y="130"/>
                  <a:pt x="0" y="130"/>
                  <a:pt x="0" y="130"/>
                </a:cubicBezTo>
                <a:cubicBezTo>
                  <a:pt x="14" y="142"/>
                  <a:pt x="14" y="142"/>
                  <a:pt x="14" y="142"/>
                </a:cubicBezTo>
                <a:cubicBezTo>
                  <a:pt x="56" y="94"/>
                  <a:pt x="56" y="94"/>
                  <a:pt x="56" y="94"/>
                </a:cubicBezTo>
                <a:cubicBezTo>
                  <a:pt x="53" y="92"/>
                  <a:pt x="53" y="92"/>
                  <a:pt x="53" y="92"/>
                </a:cubicBezTo>
                <a:cubicBezTo>
                  <a:pt x="59" y="86"/>
                  <a:pt x="59" y="86"/>
                  <a:pt x="59" y="86"/>
                </a:cubicBezTo>
                <a:cubicBezTo>
                  <a:pt x="62" y="89"/>
                  <a:pt x="66" y="91"/>
                  <a:pt x="71" y="92"/>
                </a:cubicBezTo>
                <a:cubicBezTo>
                  <a:pt x="94" y="99"/>
                  <a:pt x="119" y="86"/>
                  <a:pt x="126" y="62"/>
                </a:cubicBezTo>
                <a:cubicBezTo>
                  <a:pt x="133" y="39"/>
                  <a:pt x="119" y="14"/>
                  <a:pt x="96" y="7"/>
                </a:cubicBezTo>
                <a:close/>
                <a:moveTo>
                  <a:pt x="115" y="59"/>
                </a:moveTo>
                <a:cubicBezTo>
                  <a:pt x="110" y="76"/>
                  <a:pt x="91" y="86"/>
                  <a:pt x="74" y="81"/>
                </a:cubicBezTo>
                <a:cubicBezTo>
                  <a:pt x="57" y="76"/>
                  <a:pt x="47" y="58"/>
                  <a:pt x="52" y="40"/>
                </a:cubicBezTo>
                <a:cubicBezTo>
                  <a:pt x="57" y="23"/>
                  <a:pt x="75" y="13"/>
                  <a:pt x="93" y="18"/>
                </a:cubicBezTo>
                <a:cubicBezTo>
                  <a:pt x="110" y="23"/>
                  <a:pt x="120" y="42"/>
                  <a:pt x="115" y="59"/>
                </a:cubicBezTo>
                <a:close/>
              </a:path>
            </a:pathLst>
          </a:custGeom>
          <a:solidFill>
            <a:srgbClr val="3A787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6" name="文本框 105"/>
          <p:cNvSpPr txBox="1"/>
          <p:nvPr/>
        </p:nvSpPr>
        <p:spPr>
          <a:xfrm>
            <a:off x="2307541" y="2913102"/>
            <a:ext cx="69215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张扬</a:t>
            </a:r>
          </a:p>
        </p:txBody>
      </p:sp>
      <p:cxnSp>
        <p:nvCxnSpPr>
          <p:cNvPr id="108" name="直接连接符 107"/>
          <p:cNvCxnSpPr/>
          <p:nvPr/>
        </p:nvCxnSpPr>
        <p:spPr>
          <a:xfrm>
            <a:off x="4353750" y="2812070"/>
            <a:ext cx="0" cy="1376786"/>
          </a:xfrm>
          <a:prstGeom prst="line">
            <a:avLst/>
          </a:prstGeom>
          <a:ln w="22225">
            <a:solidFill>
              <a:srgbClr val="3A787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文本框 108"/>
          <p:cNvSpPr txBox="1"/>
          <p:nvPr/>
        </p:nvSpPr>
        <p:spPr>
          <a:xfrm>
            <a:off x="2307540" y="3242958"/>
            <a:ext cx="11963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 数据清洗</a:t>
            </a:r>
            <a:endParaRPr lang="en-US" altLang="zh-CN" sz="1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 基础可视化</a:t>
            </a:r>
          </a:p>
        </p:txBody>
      </p:sp>
      <p:sp>
        <p:nvSpPr>
          <p:cNvPr id="110" name="Freeform 54"/>
          <p:cNvSpPr>
            <a:spLocks noEditPoints="1"/>
          </p:cNvSpPr>
          <p:nvPr/>
        </p:nvSpPr>
        <p:spPr bwMode="auto">
          <a:xfrm>
            <a:off x="1979170" y="2947935"/>
            <a:ext cx="341360" cy="362563"/>
          </a:xfrm>
          <a:custGeom>
            <a:avLst/>
            <a:gdLst>
              <a:gd name="T0" fmla="*/ 96 w 133"/>
              <a:gd name="T1" fmla="*/ 7 h 142"/>
              <a:gd name="T2" fmla="*/ 41 w 133"/>
              <a:gd name="T3" fmla="*/ 37 h 142"/>
              <a:gd name="T4" fmla="*/ 50 w 133"/>
              <a:gd name="T5" fmla="*/ 78 h 142"/>
              <a:gd name="T6" fmla="*/ 44 w 133"/>
              <a:gd name="T7" fmla="*/ 84 h 142"/>
              <a:gd name="T8" fmla="*/ 42 w 133"/>
              <a:gd name="T9" fmla="*/ 82 h 142"/>
              <a:gd name="T10" fmla="*/ 0 w 133"/>
              <a:gd name="T11" fmla="*/ 130 h 142"/>
              <a:gd name="T12" fmla="*/ 14 w 133"/>
              <a:gd name="T13" fmla="*/ 142 h 142"/>
              <a:gd name="T14" fmla="*/ 56 w 133"/>
              <a:gd name="T15" fmla="*/ 94 h 142"/>
              <a:gd name="T16" fmla="*/ 53 w 133"/>
              <a:gd name="T17" fmla="*/ 92 h 142"/>
              <a:gd name="T18" fmla="*/ 59 w 133"/>
              <a:gd name="T19" fmla="*/ 86 h 142"/>
              <a:gd name="T20" fmla="*/ 71 w 133"/>
              <a:gd name="T21" fmla="*/ 92 h 142"/>
              <a:gd name="T22" fmla="*/ 126 w 133"/>
              <a:gd name="T23" fmla="*/ 62 h 142"/>
              <a:gd name="T24" fmla="*/ 96 w 133"/>
              <a:gd name="T25" fmla="*/ 7 h 142"/>
              <a:gd name="T26" fmla="*/ 115 w 133"/>
              <a:gd name="T27" fmla="*/ 59 h 142"/>
              <a:gd name="T28" fmla="*/ 74 w 133"/>
              <a:gd name="T29" fmla="*/ 81 h 142"/>
              <a:gd name="T30" fmla="*/ 52 w 133"/>
              <a:gd name="T31" fmla="*/ 40 h 142"/>
              <a:gd name="T32" fmla="*/ 93 w 133"/>
              <a:gd name="T33" fmla="*/ 18 h 142"/>
              <a:gd name="T34" fmla="*/ 115 w 133"/>
              <a:gd name="T35" fmla="*/ 5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3" h="142">
                <a:moveTo>
                  <a:pt x="96" y="7"/>
                </a:moveTo>
                <a:cubicBezTo>
                  <a:pt x="72" y="0"/>
                  <a:pt x="48" y="14"/>
                  <a:pt x="41" y="37"/>
                </a:cubicBezTo>
                <a:cubicBezTo>
                  <a:pt x="37" y="52"/>
                  <a:pt x="40" y="67"/>
                  <a:pt x="50" y="78"/>
                </a:cubicBezTo>
                <a:cubicBezTo>
                  <a:pt x="44" y="84"/>
                  <a:pt x="44" y="84"/>
                  <a:pt x="44" y="84"/>
                </a:cubicBezTo>
                <a:cubicBezTo>
                  <a:pt x="42" y="82"/>
                  <a:pt x="42" y="82"/>
                  <a:pt x="42" y="82"/>
                </a:cubicBezTo>
                <a:cubicBezTo>
                  <a:pt x="0" y="130"/>
                  <a:pt x="0" y="130"/>
                  <a:pt x="0" y="130"/>
                </a:cubicBezTo>
                <a:cubicBezTo>
                  <a:pt x="14" y="142"/>
                  <a:pt x="14" y="142"/>
                  <a:pt x="14" y="142"/>
                </a:cubicBezTo>
                <a:cubicBezTo>
                  <a:pt x="56" y="94"/>
                  <a:pt x="56" y="94"/>
                  <a:pt x="56" y="94"/>
                </a:cubicBezTo>
                <a:cubicBezTo>
                  <a:pt x="53" y="92"/>
                  <a:pt x="53" y="92"/>
                  <a:pt x="53" y="92"/>
                </a:cubicBezTo>
                <a:cubicBezTo>
                  <a:pt x="59" y="86"/>
                  <a:pt x="59" y="86"/>
                  <a:pt x="59" y="86"/>
                </a:cubicBezTo>
                <a:cubicBezTo>
                  <a:pt x="62" y="89"/>
                  <a:pt x="66" y="91"/>
                  <a:pt x="71" y="92"/>
                </a:cubicBezTo>
                <a:cubicBezTo>
                  <a:pt x="94" y="99"/>
                  <a:pt x="119" y="86"/>
                  <a:pt x="126" y="62"/>
                </a:cubicBezTo>
                <a:cubicBezTo>
                  <a:pt x="133" y="39"/>
                  <a:pt x="119" y="14"/>
                  <a:pt x="96" y="7"/>
                </a:cubicBezTo>
                <a:close/>
                <a:moveTo>
                  <a:pt x="115" y="59"/>
                </a:moveTo>
                <a:cubicBezTo>
                  <a:pt x="110" y="76"/>
                  <a:pt x="91" y="86"/>
                  <a:pt x="74" y="81"/>
                </a:cubicBezTo>
                <a:cubicBezTo>
                  <a:pt x="57" y="76"/>
                  <a:pt x="47" y="58"/>
                  <a:pt x="52" y="40"/>
                </a:cubicBezTo>
                <a:cubicBezTo>
                  <a:pt x="57" y="23"/>
                  <a:pt x="75" y="13"/>
                  <a:pt x="93" y="18"/>
                </a:cubicBezTo>
                <a:cubicBezTo>
                  <a:pt x="110" y="23"/>
                  <a:pt x="120" y="42"/>
                  <a:pt x="115" y="59"/>
                </a:cubicBezTo>
                <a:close/>
              </a:path>
            </a:pathLst>
          </a:custGeom>
          <a:solidFill>
            <a:srgbClr val="3A787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1" name="文本框 110"/>
          <p:cNvSpPr txBox="1"/>
          <p:nvPr/>
        </p:nvSpPr>
        <p:spPr>
          <a:xfrm>
            <a:off x="2307541" y="4492108"/>
            <a:ext cx="69215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黄烁</a:t>
            </a:r>
          </a:p>
        </p:txBody>
      </p:sp>
      <p:cxnSp>
        <p:nvCxnSpPr>
          <p:cNvPr id="113" name="直接连接符 112"/>
          <p:cNvCxnSpPr/>
          <p:nvPr/>
        </p:nvCxnSpPr>
        <p:spPr>
          <a:xfrm>
            <a:off x="4353750" y="4391076"/>
            <a:ext cx="0" cy="1376786"/>
          </a:xfrm>
          <a:prstGeom prst="line">
            <a:avLst/>
          </a:prstGeom>
          <a:ln w="22225">
            <a:solidFill>
              <a:srgbClr val="3A787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文本框 113"/>
          <p:cNvSpPr txBox="1"/>
          <p:nvPr/>
        </p:nvSpPr>
        <p:spPr>
          <a:xfrm>
            <a:off x="2307540" y="4821964"/>
            <a:ext cx="119634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 界面美化</a:t>
            </a:r>
            <a:endParaRPr lang="en-US" altLang="zh-CN" sz="1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●  进阶可视化</a:t>
            </a:r>
          </a:p>
          <a:p>
            <a:endParaRPr lang="zh-CN" altLang="en-US" sz="12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5" name="Freeform 54"/>
          <p:cNvSpPr>
            <a:spLocks noEditPoints="1"/>
          </p:cNvSpPr>
          <p:nvPr/>
        </p:nvSpPr>
        <p:spPr bwMode="auto">
          <a:xfrm>
            <a:off x="1979170" y="4526941"/>
            <a:ext cx="341360" cy="362563"/>
          </a:xfrm>
          <a:custGeom>
            <a:avLst/>
            <a:gdLst>
              <a:gd name="T0" fmla="*/ 96 w 133"/>
              <a:gd name="T1" fmla="*/ 7 h 142"/>
              <a:gd name="T2" fmla="*/ 41 w 133"/>
              <a:gd name="T3" fmla="*/ 37 h 142"/>
              <a:gd name="T4" fmla="*/ 50 w 133"/>
              <a:gd name="T5" fmla="*/ 78 h 142"/>
              <a:gd name="T6" fmla="*/ 44 w 133"/>
              <a:gd name="T7" fmla="*/ 84 h 142"/>
              <a:gd name="T8" fmla="*/ 42 w 133"/>
              <a:gd name="T9" fmla="*/ 82 h 142"/>
              <a:gd name="T10" fmla="*/ 0 w 133"/>
              <a:gd name="T11" fmla="*/ 130 h 142"/>
              <a:gd name="T12" fmla="*/ 14 w 133"/>
              <a:gd name="T13" fmla="*/ 142 h 142"/>
              <a:gd name="T14" fmla="*/ 56 w 133"/>
              <a:gd name="T15" fmla="*/ 94 h 142"/>
              <a:gd name="T16" fmla="*/ 53 w 133"/>
              <a:gd name="T17" fmla="*/ 92 h 142"/>
              <a:gd name="T18" fmla="*/ 59 w 133"/>
              <a:gd name="T19" fmla="*/ 86 h 142"/>
              <a:gd name="T20" fmla="*/ 71 w 133"/>
              <a:gd name="T21" fmla="*/ 92 h 142"/>
              <a:gd name="T22" fmla="*/ 126 w 133"/>
              <a:gd name="T23" fmla="*/ 62 h 142"/>
              <a:gd name="T24" fmla="*/ 96 w 133"/>
              <a:gd name="T25" fmla="*/ 7 h 142"/>
              <a:gd name="T26" fmla="*/ 115 w 133"/>
              <a:gd name="T27" fmla="*/ 59 h 142"/>
              <a:gd name="T28" fmla="*/ 74 w 133"/>
              <a:gd name="T29" fmla="*/ 81 h 142"/>
              <a:gd name="T30" fmla="*/ 52 w 133"/>
              <a:gd name="T31" fmla="*/ 40 h 142"/>
              <a:gd name="T32" fmla="*/ 93 w 133"/>
              <a:gd name="T33" fmla="*/ 18 h 142"/>
              <a:gd name="T34" fmla="*/ 115 w 133"/>
              <a:gd name="T35" fmla="*/ 5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3" h="142">
                <a:moveTo>
                  <a:pt x="96" y="7"/>
                </a:moveTo>
                <a:cubicBezTo>
                  <a:pt x="72" y="0"/>
                  <a:pt x="48" y="14"/>
                  <a:pt x="41" y="37"/>
                </a:cubicBezTo>
                <a:cubicBezTo>
                  <a:pt x="37" y="52"/>
                  <a:pt x="40" y="67"/>
                  <a:pt x="50" y="78"/>
                </a:cubicBezTo>
                <a:cubicBezTo>
                  <a:pt x="44" y="84"/>
                  <a:pt x="44" y="84"/>
                  <a:pt x="44" y="84"/>
                </a:cubicBezTo>
                <a:cubicBezTo>
                  <a:pt x="42" y="82"/>
                  <a:pt x="42" y="82"/>
                  <a:pt x="42" y="82"/>
                </a:cubicBezTo>
                <a:cubicBezTo>
                  <a:pt x="0" y="130"/>
                  <a:pt x="0" y="130"/>
                  <a:pt x="0" y="130"/>
                </a:cubicBezTo>
                <a:cubicBezTo>
                  <a:pt x="14" y="142"/>
                  <a:pt x="14" y="142"/>
                  <a:pt x="14" y="142"/>
                </a:cubicBezTo>
                <a:cubicBezTo>
                  <a:pt x="56" y="94"/>
                  <a:pt x="56" y="94"/>
                  <a:pt x="56" y="94"/>
                </a:cubicBezTo>
                <a:cubicBezTo>
                  <a:pt x="53" y="92"/>
                  <a:pt x="53" y="92"/>
                  <a:pt x="53" y="92"/>
                </a:cubicBezTo>
                <a:cubicBezTo>
                  <a:pt x="59" y="86"/>
                  <a:pt x="59" y="86"/>
                  <a:pt x="59" y="86"/>
                </a:cubicBezTo>
                <a:cubicBezTo>
                  <a:pt x="62" y="89"/>
                  <a:pt x="66" y="91"/>
                  <a:pt x="71" y="92"/>
                </a:cubicBezTo>
                <a:cubicBezTo>
                  <a:pt x="94" y="99"/>
                  <a:pt x="119" y="86"/>
                  <a:pt x="126" y="62"/>
                </a:cubicBezTo>
                <a:cubicBezTo>
                  <a:pt x="133" y="39"/>
                  <a:pt x="119" y="14"/>
                  <a:pt x="96" y="7"/>
                </a:cubicBezTo>
                <a:close/>
                <a:moveTo>
                  <a:pt x="115" y="59"/>
                </a:moveTo>
                <a:cubicBezTo>
                  <a:pt x="110" y="76"/>
                  <a:pt x="91" y="86"/>
                  <a:pt x="74" y="81"/>
                </a:cubicBezTo>
                <a:cubicBezTo>
                  <a:pt x="57" y="76"/>
                  <a:pt x="47" y="58"/>
                  <a:pt x="52" y="40"/>
                </a:cubicBezTo>
                <a:cubicBezTo>
                  <a:pt x="57" y="23"/>
                  <a:pt x="75" y="13"/>
                  <a:pt x="93" y="18"/>
                </a:cubicBezTo>
                <a:cubicBezTo>
                  <a:pt x="110" y="23"/>
                  <a:pt x="120" y="42"/>
                  <a:pt x="115" y="59"/>
                </a:cubicBezTo>
                <a:close/>
              </a:path>
            </a:pathLst>
          </a:custGeom>
          <a:solidFill>
            <a:srgbClr val="3A787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467427" y="3103841"/>
            <a:ext cx="5931015" cy="450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lnSpc>
                <a:spcPct val="130000"/>
              </a:lnSpc>
              <a:buClrTx/>
              <a:buSzTx/>
              <a:buFontTx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对爬取的数据进行清洗，并实现可视化界面代码。</a:t>
            </a:r>
          </a:p>
        </p:txBody>
      </p:sp>
      <p:sp>
        <p:nvSpPr>
          <p:cNvPr id="13" name="矩形 12"/>
          <p:cNvSpPr/>
          <p:nvPr/>
        </p:nvSpPr>
        <p:spPr>
          <a:xfrm>
            <a:off x="4551882" y="4754206"/>
            <a:ext cx="5931015" cy="810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lnSpc>
                <a:spcPct val="130000"/>
              </a:lnSpc>
              <a:buClrTx/>
              <a:buSzTx/>
              <a:buFontTx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对前面的界面进行配色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/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rPr>
              <a:t>设计的美化，尝试添加各种进阶的可视化结构。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2095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>
            <a:off x="-80010" y="2529205"/>
            <a:ext cx="5442585" cy="4308475"/>
          </a:xfrm>
          <a:prstGeom prst="triangle">
            <a:avLst/>
          </a:prstGeom>
          <a:solidFill>
            <a:srgbClr val="4B9AA1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>
            <a:off x="2917825" y="5140960"/>
            <a:ext cx="3575050" cy="1696720"/>
          </a:xfrm>
          <a:prstGeom prst="triangle">
            <a:avLst/>
          </a:prstGeom>
          <a:solidFill>
            <a:srgbClr val="4B9AA1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>
            <a:off x="8085455" y="3549650"/>
            <a:ext cx="4106545" cy="3298825"/>
          </a:xfrm>
          <a:prstGeom prst="triangle">
            <a:avLst>
              <a:gd name="adj" fmla="val 50284"/>
            </a:avLst>
          </a:prstGeom>
          <a:solidFill>
            <a:srgbClr val="80B7B9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>
            <a:off x="7112000" y="5342890"/>
            <a:ext cx="2229485" cy="1495425"/>
          </a:xfrm>
          <a:prstGeom prst="triangle">
            <a:avLst/>
          </a:prstGeom>
          <a:solidFill>
            <a:srgbClr val="97C8C4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6340" y="1751965"/>
            <a:ext cx="9799320" cy="1677035"/>
          </a:xfrm>
        </p:spPr>
        <p:txBody>
          <a:bodyPr/>
          <a:lstStyle/>
          <a:p>
            <a:r>
              <a:rPr lang="zh-CN" altLang="zh-CN">
                <a:solidFill>
                  <a:schemeClr val="tx2">
                    <a:lumMod val="90000"/>
                    <a:lumOff val="10000"/>
                  </a:schemeClr>
                </a:solidFill>
              </a:rPr>
              <a:t>谢谢朋友们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>
            <a:off x="5461635" y="1682115"/>
            <a:ext cx="1718945" cy="1413510"/>
          </a:xfrm>
          <a:prstGeom prst="triangle">
            <a:avLst/>
          </a:prstGeom>
          <a:solidFill>
            <a:srgbClr val="97C8C4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7" name="等腰三角形 6"/>
          <p:cNvSpPr/>
          <p:nvPr/>
        </p:nvSpPr>
        <p:spPr>
          <a:xfrm>
            <a:off x="2963545" y="931545"/>
            <a:ext cx="2733040" cy="2163445"/>
          </a:xfrm>
          <a:prstGeom prst="triangle">
            <a:avLst/>
          </a:prstGeom>
          <a:solidFill>
            <a:srgbClr val="4B9AA1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>
            <a:off x="4607560" y="2242820"/>
            <a:ext cx="1795145" cy="852170"/>
          </a:xfrm>
          <a:prstGeom prst="triangle">
            <a:avLst/>
          </a:prstGeom>
          <a:solidFill>
            <a:srgbClr val="4B9AA1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>
            <a:off x="7272020" y="1438275"/>
            <a:ext cx="2062480" cy="1656715"/>
          </a:xfrm>
          <a:prstGeom prst="triangle">
            <a:avLst>
              <a:gd name="adj" fmla="val 50284"/>
            </a:avLst>
          </a:prstGeom>
          <a:solidFill>
            <a:srgbClr val="80B7B9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>
            <a:off x="6546850" y="2292985"/>
            <a:ext cx="1120140" cy="751205"/>
          </a:xfrm>
          <a:prstGeom prst="triangle">
            <a:avLst/>
          </a:prstGeom>
          <a:solidFill>
            <a:srgbClr val="97C8C4"/>
          </a:solidFill>
          <a:ln>
            <a:noFill/>
          </a:ln>
          <a:effectLst>
            <a:glow rad="228600">
              <a:schemeClr val="tx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6" name="矩形 5"/>
          <p:cNvSpPr/>
          <p:nvPr/>
        </p:nvSpPr>
        <p:spPr>
          <a:xfrm>
            <a:off x="2125052" y="4999884"/>
            <a:ext cx="13830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01选题背景</a:t>
            </a:r>
            <a:endParaRPr lang="en-US" altLang="zh-CN" sz="18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338012" y="3763012"/>
            <a:ext cx="1086966" cy="1090110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40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960974" y="3763012"/>
            <a:ext cx="1086966" cy="1090110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47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552173" y="3763012"/>
            <a:ext cx="1086966" cy="1090110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50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127806" y="3763012"/>
            <a:ext cx="1086966" cy="1090110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53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8765175" y="3778887"/>
            <a:ext cx="1086966" cy="1090110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59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0" y="2851385"/>
            <a:ext cx="12192000" cy="486210"/>
            <a:chOff x="0" y="4845037"/>
            <a:chExt cx="12192000" cy="486210"/>
          </a:xfrm>
        </p:grpSpPr>
        <p:sp>
          <p:nvSpPr>
            <p:cNvPr id="67" name="圆角矩形 66"/>
            <p:cNvSpPr/>
            <p:nvPr/>
          </p:nvSpPr>
          <p:spPr>
            <a:xfrm>
              <a:off x="4454114" y="4845037"/>
              <a:ext cx="3100528" cy="486210"/>
            </a:xfrm>
            <a:prstGeom prst="roundRect">
              <a:avLst/>
            </a:prstGeom>
            <a:solidFill>
              <a:srgbClr val="202A36"/>
            </a:solidFill>
            <a:ln>
              <a:solidFill>
                <a:srgbClr val="202A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0" y="5083947"/>
              <a:ext cx="4454114" cy="4195"/>
            </a:xfrm>
            <a:prstGeom prst="line">
              <a:avLst/>
            </a:prstGeom>
            <a:ln>
              <a:solidFill>
                <a:srgbClr val="202A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7561014" y="5083947"/>
              <a:ext cx="4630986" cy="0"/>
            </a:xfrm>
            <a:prstGeom prst="line">
              <a:avLst/>
            </a:prstGeom>
            <a:ln>
              <a:solidFill>
                <a:srgbClr val="202A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59"/>
          <p:cNvSpPr txBox="1">
            <a:spLocks noChangeArrowheads="1"/>
          </p:cNvSpPr>
          <p:nvPr/>
        </p:nvSpPr>
        <p:spPr bwMode="auto">
          <a:xfrm flipH="1">
            <a:off x="4318199" y="2838716"/>
            <a:ext cx="3312368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>
              <a:defRPr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en-US" altLang="zh-CN" sz="2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ko-KR" sz="2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Freeform 28"/>
          <p:cNvSpPr>
            <a:spLocks noEditPoints="1"/>
          </p:cNvSpPr>
          <p:nvPr/>
        </p:nvSpPr>
        <p:spPr bwMode="auto">
          <a:xfrm>
            <a:off x="2523910" y="4036238"/>
            <a:ext cx="714540" cy="536882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12"/>
          <p:cNvSpPr>
            <a:spLocks noEditPoints="1"/>
          </p:cNvSpPr>
          <p:nvPr/>
        </p:nvSpPr>
        <p:spPr bwMode="auto">
          <a:xfrm>
            <a:off x="4217199" y="3985560"/>
            <a:ext cx="573885" cy="613375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8"/>
          <p:cNvSpPr>
            <a:spLocks noEditPoints="1"/>
          </p:cNvSpPr>
          <p:nvPr/>
        </p:nvSpPr>
        <p:spPr bwMode="auto">
          <a:xfrm rot="2925393">
            <a:off x="5937617" y="4034192"/>
            <a:ext cx="315446" cy="540976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7"/>
          <p:cNvSpPr>
            <a:spLocks noEditPoints="1"/>
          </p:cNvSpPr>
          <p:nvPr/>
        </p:nvSpPr>
        <p:spPr bwMode="auto">
          <a:xfrm>
            <a:off x="7371213" y="4047867"/>
            <a:ext cx="583523" cy="491053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12"/>
          <p:cNvSpPr>
            <a:spLocks noEditPoints="1"/>
          </p:cNvSpPr>
          <p:nvPr/>
        </p:nvSpPr>
        <p:spPr bwMode="auto">
          <a:xfrm>
            <a:off x="9033240" y="4001435"/>
            <a:ext cx="530833" cy="61337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815113" y="4999884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en-US" altLang="zh-CN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技术路线</a:t>
            </a:r>
          </a:p>
        </p:txBody>
      </p:sp>
      <p:sp>
        <p:nvSpPr>
          <p:cNvPr id="18" name="矩形 17"/>
          <p:cNvSpPr/>
          <p:nvPr/>
        </p:nvSpPr>
        <p:spPr>
          <a:xfrm>
            <a:off x="5295134" y="4999806"/>
            <a:ext cx="167957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en-US" altLang="zh-CN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</a:t>
            </a:r>
            <a:r>
              <a:rPr lang="en-US" altLang="zh-CN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/</a:t>
            </a:r>
            <a:r>
              <a:rPr lang="zh-CN" altLang="en-US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效果</a:t>
            </a:r>
            <a:endParaRPr lang="zh-CN" altLang="en-US" sz="18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974709" y="4999806"/>
            <a:ext cx="16097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en-US" altLang="zh-CN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视频演示</a:t>
            </a:r>
          </a:p>
        </p:txBody>
      </p:sp>
      <p:sp>
        <p:nvSpPr>
          <p:cNvPr id="20" name="矩形 19"/>
          <p:cNvSpPr/>
          <p:nvPr/>
        </p:nvSpPr>
        <p:spPr>
          <a:xfrm>
            <a:off x="8584434" y="4999806"/>
            <a:ext cx="163639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zh-CN" altLang="en-US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en-US" altLang="zh-CN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小组分工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1292860" y="2361565"/>
            <a:ext cx="1654810" cy="1659890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9" name="Freeform 28"/>
          <p:cNvSpPr>
            <a:spLocks noEditPoints="1"/>
          </p:cNvSpPr>
          <p:nvPr/>
        </p:nvSpPr>
        <p:spPr bwMode="auto">
          <a:xfrm>
            <a:off x="1576705" y="2783205"/>
            <a:ext cx="1087755" cy="817245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0" y="2588260"/>
            <a:ext cx="120650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990080" y="2587625"/>
            <a:ext cx="520192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47354" y="2832280"/>
            <a:ext cx="357632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/>
          <p:nvPr/>
        </p:nvSpPr>
        <p:spPr>
          <a:xfrm>
            <a:off x="0" y="-24431"/>
            <a:ext cx="12192000" cy="534175"/>
          </a:xfrm>
          <a:prstGeom prst="rect">
            <a:avLst/>
          </a:prstGeom>
          <a:solidFill>
            <a:srgbClr val="3A78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矩形 72"/>
          <p:cNvSpPr/>
          <p:nvPr/>
        </p:nvSpPr>
        <p:spPr>
          <a:xfrm>
            <a:off x="8609866" y="-12974"/>
            <a:ext cx="533077" cy="533077"/>
          </a:xfrm>
          <a:prstGeom prst="rect">
            <a:avLst/>
          </a:prstGeom>
          <a:solidFill>
            <a:srgbClr val="80B7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453816" y="45282"/>
            <a:ext cx="272933" cy="429495"/>
            <a:chOff x="202024" y="45281"/>
            <a:chExt cx="272933" cy="429495"/>
          </a:xfrm>
        </p:grpSpPr>
        <p:sp>
          <p:nvSpPr>
            <p:cNvPr id="5" name="Rounded Rectangle 38"/>
            <p:cNvSpPr/>
            <p:nvPr/>
          </p:nvSpPr>
          <p:spPr>
            <a:xfrm rot="18000000">
              <a:off x="38895" y="208411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39"/>
            <p:cNvSpPr/>
            <p:nvPr/>
          </p:nvSpPr>
          <p:spPr>
            <a:xfrm rot="18000000">
              <a:off x="208592" y="208410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827207" y="10135"/>
            <a:ext cx="19100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spc="600" dirty="0">
                <a:solidFill>
                  <a:schemeClr val="bg1"/>
                </a:solidFill>
              </a:rPr>
              <a:t>选题背景</a:t>
            </a:r>
          </a:p>
        </p:txBody>
      </p:sp>
      <p:sp>
        <p:nvSpPr>
          <p:cNvPr id="8" name="Freeform 28"/>
          <p:cNvSpPr>
            <a:spLocks noEditPoints="1"/>
          </p:cNvSpPr>
          <p:nvPr/>
        </p:nvSpPr>
        <p:spPr bwMode="auto">
          <a:xfrm>
            <a:off x="8674735" y="97790"/>
            <a:ext cx="403860" cy="303530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9368790" y="86995"/>
            <a:ext cx="359410" cy="384810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>
            <a:spLocks noEditPoints="1"/>
          </p:cNvSpPr>
          <p:nvPr/>
        </p:nvSpPr>
        <p:spPr bwMode="auto">
          <a:xfrm rot="2925393">
            <a:off x="10092055" y="97790"/>
            <a:ext cx="207645" cy="35623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>
            <a:spLocks noEditPoints="1"/>
          </p:cNvSpPr>
          <p:nvPr/>
        </p:nvSpPr>
        <p:spPr bwMode="auto">
          <a:xfrm>
            <a:off x="10657205" y="86995"/>
            <a:ext cx="413385" cy="347980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11363325" y="55245"/>
            <a:ext cx="336550" cy="38925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6306457" y="1922779"/>
            <a:ext cx="4590143" cy="3810363"/>
          </a:xfrm>
          <a:prstGeom prst="roundRect">
            <a:avLst>
              <a:gd name="adj" fmla="val 9083"/>
            </a:avLst>
          </a:prstGeom>
          <a:noFill/>
          <a:ln>
            <a:solidFill>
              <a:srgbClr val="3A78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639243" y="2233453"/>
            <a:ext cx="3923980" cy="342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很多高考的和考研的学子们以及家长们，实际上对国内学校的教育资源分配，以及国内院校能力了解不深，因此，往往高考报志愿时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/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考研复试时，因为信息差和缺乏对数据宏观的了解而错过了机会。这是一个非常可惜和遗憾的现象，因为它可能影响了学生的未来发展和人生规划。为了避免这种情况的发生，学生和家长们应该多方面地收集和分析国内学校和院校的相关信息，比如教师队伍，科研水平，就业前景，学费标准，校园环境等等。这样才能更好地了解国内教育的现状和趋势，更合理地选择适合自己的学校和专业，更有效地提高自己的竞争力和优势。</a:t>
            </a:r>
          </a:p>
        </p:txBody>
      </p:sp>
      <p:sp>
        <p:nvSpPr>
          <p:cNvPr id="25" name="圆角矩形 24"/>
          <p:cNvSpPr/>
          <p:nvPr/>
        </p:nvSpPr>
        <p:spPr>
          <a:xfrm>
            <a:off x="6961476" y="1709429"/>
            <a:ext cx="3279515" cy="462161"/>
          </a:xfrm>
          <a:prstGeom prst="roundRect">
            <a:avLst/>
          </a:prstGeom>
          <a:solidFill>
            <a:srgbClr val="4B9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pPr algn="ctr" defTabSz="1450975">
              <a:lnSpc>
                <a:spcPct val="200000"/>
              </a:lnSpc>
            </a:pPr>
            <a:endParaRPr lang="zh-CN" altLang="en-US" sz="12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173672" y="1771292"/>
            <a:ext cx="279797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660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教育资源可视化</a:t>
            </a:r>
          </a:p>
        </p:txBody>
      </p:sp>
      <p:pic>
        <p:nvPicPr>
          <p:cNvPr id="2" name="图片 1" descr="/private/var/folders/m3/ym13sc2n2fgbpr3bjgltx1zr0000gn/T/com.kingsoft.wpsoffice.mac/picturecompress_20230425195102/output_1.pngoutput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475" y="1709420"/>
            <a:ext cx="4269105" cy="426910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2588260"/>
            <a:ext cx="120650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990080" y="2587625"/>
            <a:ext cx="520192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47354" y="2832280"/>
            <a:ext cx="35990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r>
              <a:rPr lang="zh-CN" altLang="en-US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1280795" y="2380615"/>
            <a:ext cx="1666875" cy="1671955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47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4" name="Freeform 12"/>
          <p:cNvSpPr>
            <a:spLocks noEditPoints="1"/>
          </p:cNvSpPr>
          <p:nvPr/>
        </p:nvSpPr>
        <p:spPr bwMode="auto">
          <a:xfrm>
            <a:off x="1601470" y="2720975"/>
            <a:ext cx="879475" cy="940435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/>
          <p:nvPr/>
        </p:nvSpPr>
        <p:spPr>
          <a:xfrm>
            <a:off x="0" y="-24431"/>
            <a:ext cx="12192000" cy="534175"/>
          </a:xfrm>
          <a:prstGeom prst="rect">
            <a:avLst/>
          </a:prstGeom>
          <a:solidFill>
            <a:srgbClr val="3A78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矩形 72"/>
          <p:cNvSpPr/>
          <p:nvPr/>
        </p:nvSpPr>
        <p:spPr>
          <a:xfrm>
            <a:off x="8609866" y="-12974"/>
            <a:ext cx="533077" cy="533077"/>
          </a:xfrm>
          <a:prstGeom prst="rect">
            <a:avLst/>
          </a:prstGeom>
          <a:solidFill>
            <a:srgbClr val="80B7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453816" y="45282"/>
            <a:ext cx="272933" cy="429495"/>
            <a:chOff x="202024" y="45281"/>
            <a:chExt cx="272933" cy="429495"/>
          </a:xfrm>
        </p:grpSpPr>
        <p:sp>
          <p:nvSpPr>
            <p:cNvPr id="5" name="Rounded Rectangle 38"/>
            <p:cNvSpPr/>
            <p:nvPr/>
          </p:nvSpPr>
          <p:spPr>
            <a:xfrm rot="18000000">
              <a:off x="38895" y="208411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39"/>
            <p:cNvSpPr/>
            <p:nvPr/>
          </p:nvSpPr>
          <p:spPr>
            <a:xfrm rot="18000000">
              <a:off x="208592" y="208410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827207" y="10135"/>
            <a:ext cx="19287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600" dirty="0">
                <a:solidFill>
                  <a:schemeClr val="bg1"/>
                </a:solidFill>
              </a:rPr>
              <a:t>技术路线</a:t>
            </a:r>
            <a:endParaRPr lang="zh-CN" altLang="zh-CN" sz="2800" spc="600" dirty="0">
              <a:solidFill>
                <a:schemeClr val="bg1"/>
              </a:solidFill>
            </a:endParaRPr>
          </a:p>
        </p:txBody>
      </p:sp>
      <p:sp>
        <p:nvSpPr>
          <p:cNvPr id="8" name="Freeform 28"/>
          <p:cNvSpPr>
            <a:spLocks noEditPoints="1"/>
          </p:cNvSpPr>
          <p:nvPr/>
        </p:nvSpPr>
        <p:spPr bwMode="auto">
          <a:xfrm>
            <a:off x="8674735" y="97790"/>
            <a:ext cx="403860" cy="303530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9368790" y="86995"/>
            <a:ext cx="359410" cy="384810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>
            <a:spLocks noEditPoints="1"/>
          </p:cNvSpPr>
          <p:nvPr/>
        </p:nvSpPr>
        <p:spPr bwMode="auto">
          <a:xfrm rot="2925393">
            <a:off x="10092055" y="97790"/>
            <a:ext cx="207645" cy="35623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>
            <a:spLocks noEditPoints="1"/>
          </p:cNvSpPr>
          <p:nvPr/>
        </p:nvSpPr>
        <p:spPr bwMode="auto">
          <a:xfrm>
            <a:off x="10657205" y="86995"/>
            <a:ext cx="413385" cy="347980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11363325" y="55245"/>
            <a:ext cx="336550" cy="38925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Shape 1302"/>
          <p:cNvSpPr/>
          <p:nvPr/>
        </p:nvSpPr>
        <p:spPr bwMode="auto">
          <a:xfrm>
            <a:off x="6476048" y="1192530"/>
            <a:ext cx="952500" cy="95250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3A787C"/>
          </a:solidFill>
          <a:ln>
            <a:noFill/>
          </a:ln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730" indent="-913130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930" indent="-913130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9130" indent="-913130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330" indent="-913130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</a:t>
            </a:r>
            <a:r>
              <a:rPr lang="zh-CN" altLang="zh-CN" sz="2400" b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</a:p>
        </p:txBody>
      </p:sp>
      <p:grpSp>
        <p:nvGrpSpPr>
          <p:cNvPr id="21" name="Group 1311"/>
          <p:cNvGrpSpPr/>
          <p:nvPr/>
        </p:nvGrpSpPr>
        <p:grpSpPr bwMode="auto">
          <a:xfrm>
            <a:off x="4156712" y="1394143"/>
            <a:ext cx="3686175" cy="3860800"/>
            <a:chOff x="0" y="0"/>
            <a:chExt cx="6699936" cy="7019889"/>
          </a:xfrm>
        </p:grpSpPr>
        <p:sp>
          <p:nvSpPr>
            <p:cNvPr id="22" name="Shape 1305"/>
            <p:cNvSpPr/>
            <p:nvPr/>
          </p:nvSpPr>
          <p:spPr>
            <a:xfrm>
              <a:off x="2746916" y="0"/>
              <a:ext cx="1220530" cy="54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 panose="02000503000000020004"/>
                  <a:ea typeface="Helvetica Neue Light" panose="02000503000000020004"/>
                  <a:cs typeface="Helvetica Neue Light" panose="02000503000000020004"/>
                  <a:sym typeface="Helvetica Neue Light" panose="02000503000000020004"/>
                </a:defRPr>
              </a:pPr>
              <a:endParaRPr sz="2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3" name="Shape 1306"/>
            <p:cNvSpPr/>
            <p:nvPr/>
          </p:nvSpPr>
          <p:spPr>
            <a:xfrm rot="7172730">
              <a:off x="5764839" y="5207197"/>
              <a:ext cx="1220975" cy="54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 panose="02000503000000020004"/>
                  <a:ea typeface="Helvetica Neue Light" panose="02000503000000020004"/>
                  <a:cs typeface="Helvetica Neue Light" panose="02000503000000020004"/>
                  <a:sym typeface="Helvetica Neue Light" panose="02000503000000020004"/>
                </a:defRPr>
              </a:pPr>
              <a:endParaRPr sz="2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" name="Shape 1307"/>
            <p:cNvSpPr/>
            <p:nvPr/>
          </p:nvSpPr>
          <p:spPr>
            <a:xfrm rot="3600000">
              <a:off x="5759068" y="1749209"/>
              <a:ext cx="1220975" cy="54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 panose="02000503000000020004"/>
                  <a:ea typeface="Helvetica Neue Light" panose="02000503000000020004"/>
                  <a:cs typeface="Helvetica Neue Light" panose="02000503000000020004"/>
                  <a:sym typeface="Helvetica Neue Light" panose="02000503000000020004"/>
                </a:defRPr>
              </a:pPr>
              <a:endParaRPr sz="2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Shape 1308"/>
            <p:cNvSpPr/>
            <p:nvPr/>
          </p:nvSpPr>
          <p:spPr>
            <a:xfrm rot="10800000">
              <a:off x="2729604" y="6965045"/>
              <a:ext cx="1223416" cy="54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 panose="02000503000000020004"/>
                  <a:ea typeface="Helvetica Neue Light" panose="02000503000000020004"/>
                  <a:cs typeface="Helvetica Neue Light" panose="02000503000000020004"/>
                  <a:sym typeface="Helvetica Neue Light" panose="02000503000000020004"/>
                </a:defRPr>
              </a:pPr>
              <a:endParaRPr sz="2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Shape 1309"/>
            <p:cNvSpPr/>
            <p:nvPr/>
          </p:nvSpPr>
          <p:spPr>
            <a:xfrm rot="18000000">
              <a:off x="-274337" y="1734776"/>
              <a:ext cx="1223862" cy="519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 panose="02000503000000020004"/>
                  <a:ea typeface="Helvetica Neue Light" panose="02000503000000020004"/>
                  <a:cs typeface="Helvetica Neue Light" panose="02000503000000020004"/>
                  <a:sym typeface="Helvetica Neue Light" panose="02000503000000020004"/>
                </a:defRPr>
              </a:pPr>
              <a:endParaRPr sz="2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" name="Shape 1310"/>
            <p:cNvSpPr/>
            <p:nvPr/>
          </p:nvSpPr>
          <p:spPr>
            <a:xfrm rot="14400000">
              <a:off x="-280109" y="5215856"/>
              <a:ext cx="1220977" cy="54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1563" extrusionOk="0">
                  <a:moveTo>
                    <a:pt x="0" y="11209"/>
                  </a:moveTo>
                  <a:cubicBezTo>
                    <a:pt x="9045" y="-10037"/>
                    <a:pt x="18106" y="4094"/>
                    <a:pt x="21600" y="1156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65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lIns="0" tIns="0" rIns="0" bIns="0" anchor="ctr"/>
            <a:lstStyle/>
            <a:p>
              <a:pPr algn="ctr" defTabSz="292100">
                <a:lnSpc>
                  <a:spcPct val="110000"/>
                </a:lnSpc>
                <a:spcBef>
                  <a:spcPts val="1500"/>
                </a:spcBef>
                <a:defRPr sz="2000">
                  <a:solidFill>
                    <a:srgbClr val="4C4C4C"/>
                  </a:solidFill>
                  <a:latin typeface="Helvetica Neue Light" panose="02000503000000020004"/>
                  <a:ea typeface="Helvetica Neue Light" panose="02000503000000020004"/>
                  <a:cs typeface="Helvetica Neue Light" panose="02000503000000020004"/>
                  <a:sym typeface="Helvetica Neue Light" panose="02000503000000020004"/>
                </a:defRPr>
              </a:pPr>
              <a:endParaRPr sz="2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8" name="Shape 1312"/>
          <p:cNvSpPr/>
          <p:nvPr/>
        </p:nvSpPr>
        <p:spPr bwMode="auto">
          <a:xfrm>
            <a:off x="7429818" y="2837181"/>
            <a:ext cx="952500" cy="95091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97C8C4"/>
          </a:solidFill>
          <a:ln>
            <a:noFill/>
          </a:ln>
        </p:spPr>
        <p:txBody>
          <a:bodyPr lIns="0" tIns="0" rIns="0" bIns="0" anchor="ctr"/>
          <a:lstStyle/>
          <a:p>
            <a:pPr algn="ctr" defTabSz="584200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zh-CN" altLang="zh-CN" sz="2400" b="1">
                <a:solidFill>
                  <a:schemeClr val="bg1"/>
                </a:solidFill>
                <a:cs typeface="+mn-ea"/>
                <a:sym typeface="+mn-lt"/>
              </a:rPr>
              <a:t>3</a:t>
            </a:r>
          </a:p>
        </p:txBody>
      </p:sp>
      <p:sp>
        <p:nvSpPr>
          <p:cNvPr id="29" name="Shape 1315"/>
          <p:cNvSpPr/>
          <p:nvPr/>
        </p:nvSpPr>
        <p:spPr bwMode="auto">
          <a:xfrm>
            <a:off x="3616961" y="2837181"/>
            <a:ext cx="950912" cy="950913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3A787C"/>
          </a:solidFill>
          <a:ln>
            <a:noFill/>
          </a:ln>
        </p:spPr>
        <p:txBody>
          <a:bodyPr lIns="0" tIns="0" rIns="0" bIns="0" anchor="ctr"/>
          <a:lstStyle/>
          <a:p>
            <a:pPr algn="ctr" defTabSz="584200"/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zh-CN" altLang="zh-CN" sz="2400" b="1" dirty="0">
                <a:solidFill>
                  <a:schemeClr val="bg1"/>
                </a:solidFill>
                <a:cs typeface="+mn-ea"/>
                <a:sym typeface="+mn-lt"/>
              </a:rPr>
              <a:t>6</a:t>
            </a:r>
          </a:p>
        </p:txBody>
      </p:sp>
      <p:sp>
        <p:nvSpPr>
          <p:cNvPr id="30" name="Shape 1318"/>
          <p:cNvSpPr/>
          <p:nvPr/>
        </p:nvSpPr>
        <p:spPr bwMode="auto">
          <a:xfrm>
            <a:off x="4569461" y="1192530"/>
            <a:ext cx="952500" cy="95250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97C8C4"/>
          </a:solidFill>
          <a:ln>
            <a:noFill/>
          </a:ln>
        </p:spPr>
        <p:txBody>
          <a:bodyPr lIns="0" tIns="0" rIns="0" bIns="0" anchor="ctr"/>
          <a:lstStyle>
            <a:lvl1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defTabSz="5842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284730" indent="-913130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741930" indent="-913130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199130" indent="-913130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656330" indent="-913130" defTabSz="584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CN" sz="24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01</a:t>
            </a:r>
            <a:endParaRPr lang="zh-CN" altLang="zh-CN" sz="24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Shape 1321"/>
          <p:cNvSpPr/>
          <p:nvPr/>
        </p:nvSpPr>
        <p:spPr bwMode="auto">
          <a:xfrm>
            <a:off x="4569461" y="4489768"/>
            <a:ext cx="952500" cy="95250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97C8C4"/>
          </a:solidFill>
          <a:ln>
            <a:noFill/>
          </a:ln>
        </p:spPr>
        <p:txBody>
          <a:bodyPr lIns="0" tIns="0" rIns="0" bIns="0" anchor="ctr"/>
          <a:lstStyle/>
          <a:p>
            <a:pPr algn="ctr" defTabSz="584200"/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zh-CN" altLang="zh-CN" sz="2400" b="1" dirty="0">
                <a:solidFill>
                  <a:schemeClr val="bg1"/>
                </a:solidFill>
                <a:cs typeface="+mn-ea"/>
                <a:sym typeface="+mn-lt"/>
              </a:rPr>
              <a:t>5</a:t>
            </a:r>
          </a:p>
        </p:txBody>
      </p:sp>
      <p:sp>
        <p:nvSpPr>
          <p:cNvPr id="32" name="Shape 1324"/>
          <p:cNvSpPr/>
          <p:nvPr/>
        </p:nvSpPr>
        <p:spPr bwMode="auto">
          <a:xfrm>
            <a:off x="6477636" y="4489768"/>
            <a:ext cx="952500" cy="95250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0 60000 65536"/>
              <a:gd name="T9" fmla="*/ 5898240 60000 65536"/>
              <a:gd name="T10" fmla="*/ 11796480 60000 65536"/>
              <a:gd name="T11" fmla="*/ 17694720 60000 65536"/>
              <a:gd name="T12" fmla="*/ 0 w 19679"/>
              <a:gd name="T13" fmla="*/ 0 h 19679"/>
              <a:gd name="T14" fmla="*/ 19679 w 19679"/>
              <a:gd name="T15" fmla="*/ 19679 h 196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3A787C"/>
          </a:solidFill>
          <a:ln>
            <a:noFill/>
          </a:ln>
        </p:spPr>
        <p:txBody>
          <a:bodyPr lIns="0" tIns="0" rIns="0" bIns="0" anchor="ctr"/>
          <a:lstStyle/>
          <a:p>
            <a:pPr algn="ctr" defTabSz="584200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</a:t>
            </a:r>
            <a:r>
              <a:rPr lang="zh-CN" altLang="zh-CN" sz="2400" b="1">
                <a:solidFill>
                  <a:schemeClr val="bg1"/>
                </a:solidFill>
                <a:cs typeface="+mn-ea"/>
                <a:sym typeface="+mn-lt"/>
              </a:rPr>
              <a:t>4</a:t>
            </a:r>
          </a:p>
        </p:txBody>
      </p:sp>
      <p:sp>
        <p:nvSpPr>
          <p:cNvPr id="33" name="Subtitle 2"/>
          <p:cNvSpPr txBox="1"/>
          <p:nvPr/>
        </p:nvSpPr>
        <p:spPr bwMode="auto">
          <a:xfrm>
            <a:off x="7604762" y="1533844"/>
            <a:ext cx="3127375" cy="343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fontAlgn="auto"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Simple HTTP server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4" name="TextBox 46"/>
          <p:cNvSpPr txBox="1">
            <a:spLocks noChangeArrowheads="1"/>
          </p:cNvSpPr>
          <p:nvPr/>
        </p:nvSpPr>
        <p:spPr bwMode="auto">
          <a:xfrm>
            <a:off x="7609523" y="1197293"/>
            <a:ext cx="2330450" cy="342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后端</a:t>
            </a:r>
          </a:p>
        </p:txBody>
      </p:sp>
      <p:sp>
        <p:nvSpPr>
          <p:cNvPr id="36" name="TextBox 46"/>
          <p:cNvSpPr txBox="1">
            <a:spLocks noChangeArrowheads="1"/>
          </p:cNvSpPr>
          <p:nvPr/>
        </p:nvSpPr>
        <p:spPr bwMode="auto">
          <a:xfrm>
            <a:off x="8500111" y="2867343"/>
            <a:ext cx="2330450" cy="342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数据</a:t>
            </a:r>
          </a:p>
        </p:txBody>
      </p:sp>
      <p:sp>
        <p:nvSpPr>
          <p:cNvPr id="38" name="TextBox 46"/>
          <p:cNvSpPr txBox="1">
            <a:spLocks noChangeArrowheads="1"/>
          </p:cNvSpPr>
          <p:nvPr/>
        </p:nvSpPr>
        <p:spPr bwMode="auto">
          <a:xfrm>
            <a:off x="7580948" y="4623118"/>
            <a:ext cx="2330450" cy="342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爬取</a:t>
            </a:r>
          </a:p>
        </p:txBody>
      </p:sp>
      <p:sp>
        <p:nvSpPr>
          <p:cNvPr id="40" name="Subtitle 2"/>
          <p:cNvSpPr txBox="1"/>
          <p:nvPr/>
        </p:nvSpPr>
        <p:spPr bwMode="auto">
          <a:xfrm>
            <a:off x="1261112" y="1424305"/>
            <a:ext cx="3127375" cy="343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fontAlgn="auto"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d3js,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echarts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,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jquery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1" name="TextBox 46"/>
          <p:cNvSpPr txBox="1">
            <a:spLocks noChangeArrowheads="1"/>
          </p:cNvSpPr>
          <p:nvPr/>
        </p:nvSpPr>
        <p:spPr bwMode="auto">
          <a:xfrm>
            <a:off x="2046923" y="1087755"/>
            <a:ext cx="2330450" cy="342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eaLnBrk="1" hangingPunct="1">
              <a:lnSpc>
                <a:spcPct val="11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前端</a:t>
            </a:r>
          </a:p>
        </p:txBody>
      </p:sp>
      <p:sp>
        <p:nvSpPr>
          <p:cNvPr id="42" name="TextBox 46"/>
          <p:cNvSpPr txBox="1">
            <a:spLocks noChangeArrowheads="1"/>
          </p:cNvSpPr>
          <p:nvPr/>
        </p:nvSpPr>
        <p:spPr bwMode="auto">
          <a:xfrm>
            <a:off x="1145223" y="2927668"/>
            <a:ext cx="2330450" cy="342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eaLnBrk="1" hangingPunct="1">
              <a:lnSpc>
                <a:spcPct val="11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整合</a:t>
            </a:r>
          </a:p>
        </p:txBody>
      </p:sp>
      <p:sp>
        <p:nvSpPr>
          <p:cNvPr id="44" name="TextBox 46"/>
          <p:cNvSpPr txBox="1">
            <a:spLocks noChangeArrowheads="1"/>
          </p:cNvSpPr>
          <p:nvPr/>
        </p:nvSpPr>
        <p:spPr bwMode="auto">
          <a:xfrm>
            <a:off x="1872615" y="4606925"/>
            <a:ext cx="2505075" cy="342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eaLnBrk="1" hangingPunct="1">
              <a:lnSpc>
                <a:spcPct val="11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数据清洗</a:t>
            </a:r>
          </a:p>
        </p:txBody>
      </p:sp>
      <p:sp>
        <p:nvSpPr>
          <p:cNvPr id="2" name="Subtitle 2"/>
          <p:cNvSpPr txBox="1"/>
          <p:nvPr/>
        </p:nvSpPr>
        <p:spPr bwMode="auto">
          <a:xfrm>
            <a:off x="434342" y="3488690"/>
            <a:ext cx="3127375" cy="623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fontAlgn="auto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复盘、赋能、沉淀、落地、串联、协同、反哺、包装、重组、联动、布局</a:t>
            </a:r>
          </a:p>
        </p:txBody>
      </p:sp>
      <p:sp>
        <p:nvSpPr>
          <p:cNvPr id="3" name="Subtitle 2"/>
          <p:cNvSpPr txBox="1"/>
          <p:nvPr/>
        </p:nvSpPr>
        <p:spPr bwMode="auto">
          <a:xfrm>
            <a:off x="1261112" y="5046980"/>
            <a:ext cx="3127375" cy="343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r" fontAlgn="auto"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Excel, python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xlrd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Subtitle 2"/>
          <p:cNvSpPr txBox="1"/>
          <p:nvPr/>
        </p:nvSpPr>
        <p:spPr bwMode="auto">
          <a:xfrm>
            <a:off x="8572502" y="3290889"/>
            <a:ext cx="3127375" cy="343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fontAlgn="auto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软科、中国教育数据库</a:t>
            </a:r>
          </a:p>
        </p:txBody>
      </p:sp>
      <p:sp>
        <p:nvSpPr>
          <p:cNvPr id="13" name="Subtitle 2"/>
          <p:cNvSpPr txBox="1"/>
          <p:nvPr/>
        </p:nvSpPr>
        <p:spPr bwMode="auto">
          <a:xfrm>
            <a:off x="7687312" y="5035869"/>
            <a:ext cx="3127375" cy="343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2" tIns="45711" rIns="91422" bIns="45711">
            <a:spAutoFit/>
          </a:bodyPr>
          <a:lstStyle>
            <a:lvl1pPr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 Light"/>
                <a:ea typeface="MS PGothic" panose="020B0600070205080204" pitchFamily="34" charset="-128"/>
              </a:defRPr>
            </a:lvl9pPr>
          </a:lstStyle>
          <a:p>
            <a:pPr algn="just" fontAlgn="auto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八爪鱼、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Python requests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2927F26-2CDD-BE42-2A91-52D33B913D77}"/>
              </a:ext>
            </a:extLst>
          </p:cNvPr>
          <p:cNvSpPr txBox="1"/>
          <p:nvPr/>
        </p:nvSpPr>
        <p:spPr>
          <a:xfrm>
            <a:off x="5336190" y="2589362"/>
            <a:ext cx="19034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spc="600" dirty="0">
                <a:solidFill>
                  <a:srgbClr val="3A78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生态闭环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2588260"/>
            <a:ext cx="120650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8370570" y="2588260"/>
            <a:ext cx="3821430" cy="1207135"/>
          </a:xfrm>
          <a:prstGeom prst="rect">
            <a:avLst/>
          </a:prstGeom>
          <a:solidFill>
            <a:srgbClr val="3A78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47670" y="2832100"/>
            <a:ext cx="606552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r>
              <a:rPr lang="zh-CN" altLang="en-US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en-US" altLang="zh-CN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44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</a:t>
            </a:r>
            <a:endParaRPr lang="zh-CN" altLang="en-US" sz="44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sz="4400" b="1" spc="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280795" y="2380615"/>
            <a:ext cx="1666875" cy="1671955"/>
            <a:chOff x="4584701" y="522287"/>
            <a:chExt cx="2744788" cy="2752726"/>
          </a:xfrm>
          <a:solidFill>
            <a:srgbClr val="3A787C"/>
          </a:solidFill>
        </p:grpSpPr>
        <p:sp>
          <p:nvSpPr>
            <p:cNvPr id="47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5" name="Freeform 8"/>
          <p:cNvSpPr>
            <a:spLocks noEditPoints="1"/>
          </p:cNvSpPr>
          <p:nvPr/>
        </p:nvSpPr>
        <p:spPr bwMode="auto">
          <a:xfrm rot="2925393">
            <a:off x="1871980" y="2800350"/>
            <a:ext cx="483235" cy="82994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/>
          <p:nvPr/>
        </p:nvSpPr>
        <p:spPr>
          <a:xfrm>
            <a:off x="0" y="-24431"/>
            <a:ext cx="12192000" cy="534175"/>
          </a:xfrm>
          <a:prstGeom prst="rect">
            <a:avLst/>
          </a:prstGeom>
          <a:solidFill>
            <a:srgbClr val="3A78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矩形 72"/>
          <p:cNvSpPr/>
          <p:nvPr/>
        </p:nvSpPr>
        <p:spPr>
          <a:xfrm>
            <a:off x="9929396" y="-17419"/>
            <a:ext cx="533077" cy="533077"/>
          </a:xfrm>
          <a:prstGeom prst="rect">
            <a:avLst/>
          </a:prstGeom>
          <a:solidFill>
            <a:srgbClr val="80B7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453816" y="45282"/>
            <a:ext cx="272933" cy="429495"/>
            <a:chOff x="202024" y="45281"/>
            <a:chExt cx="272933" cy="429495"/>
          </a:xfrm>
        </p:grpSpPr>
        <p:sp>
          <p:nvSpPr>
            <p:cNvPr id="5" name="Rounded Rectangle 38"/>
            <p:cNvSpPr/>
            <p:nvPr/>
          </p:nvSpPr>
          <p:spPr>
            <a:xfrm rot="18000000">
              <a:off x="38895" y="208411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39"/>
            <p:cNvSpPr/>
            <p:nvPr/>
          </p:nvSpPr>
          <p:spPr>
            <a:xfrm rot="18000000">
              <a:off x="208592" y="208410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827207" y="10135"/>
            <a:ext cx="21050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600" dirty="0">
                <a:solidFill>
                  <a:schemeClr val="bg1"/>
                </a:solidFill>
              </a:rPr>
              <a:t>设计</a:t>
            </a:r>
            <a:r>
              <a:rPr lang="en-US" altLang="zh-CN" sz="2800" spc="600" dirty="0">
                <a:solidFill>
                  <a:schemeClr val="bg1"/>
                </a:solidFill>
              </a:rPr>
              <a:t>/</a:t>
            </a:r>
            <a:r>
              <a:rPr lang="zh-CN" altLang="en-US" sz="2800" spc="600" dirty="0">
                <a:solidFill>
                  <a:schemeClr val="bg1"/>
                </a:solidFill>
              </a:rPr>
              <a:t>效果</a:t>
            </a:r>
            <a:endParaRPr lang="zh-CN" altLang="zh-CN" sz="2800" spc="600" dirty="0">
              <a:solidFill>
                <a:schemeClr val="bg1"/>
              </a:solidFill>
            </a:endParaRPr>
          </a:p>
        </p:txBody>
      </p:sp>
      <p:sp>
        <p:nvSpPr>
          <p:cNvPr id="8" name="Freeform 28"/>
          <p:cNvSpPr>
            <a:spLocks noEditPoints="1"/>
          </p:cNvSpPr>
          <p:nvPr/>
        </p:nvSpPr>
        <p:spPr bwMode="auto">
          <a:xfrm>
            <a:off x="8674735" y="97790"/>
            <a:ext cx="403860" cy="303530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9368790" y="86995"/>
            <a:ext cx="359410" cy="384810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>
            <a:spLocks noEditPoints="1"/>
          </p:cNvSpPr>
          <p:nvPr/>
        </p:nvSpPr>
        <p:spPr bwMode="auto">
          <a:xfrm rot="2925393">
            <a:off x="10092055" y="97790"/>
            <a:ext cx="207645" cy="35623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>
            <a:spLocks noEditPoints="1"/>
          </p:cNvSpPr>
          <p:nvPr/>
        </p:nvSpPr>
        <p:spPr bwMode="auto">
          <a:xfrm>
            <a:off x="10657205" y="86995"/>
            <a:ext cx="413385" cy="347980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11363325" y="55245"/>
            <a:ext cx="336550" cy="38925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6186B5D-1528-03A1-2E4F-0FF0299B7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395" y="757878"/>
            <a:ext cx="10397210" cy="5889666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/>
          <p:cNvSpPr/>
          <p:nvPr/>
        </p:nvSpPr>
        <p:spPr>
          <a:xfrm>
            <a:off x="0" y="-24431"/>
            <a:ext cx="12192000" cy="534175"/>
          </a:xfrm>
          <a:prstGeom prst="rect">
            <a:avLst/>
          </a:prstGeom>
          <a:solidFill>
            <a:srgbClr val="3A78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矩形 72"/>
          <p:cNvSpPr/>
          <p:nvPr/>
        </p:nvSpPr>
        <p:spPr>
          <a:xfrm>
            <a:off x="9929396" y="-17419"/>
            <a:ext cx="533077" cy="533077"/>
          </a:xfrm>
          <a:prstGeom prst="rect">
            <a:avLst/>
          </a:prstGeom>
          <a:solidFill>
            <a:srgbClr val="80B7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453816" y="45282"/>
            <a:ext cx="272933" cy="429495"/>
            <a:chOff x="202024" y="45281"/>
            <a:chExt cx="272933" cy="429495"/>
          </a:xfrm>
        </p:grpSpPr>
        <p:sp>
          <p:nvSpPr>
            <p:cNvPr id="5" name="Rounded Rectangle 38"/>
            <p:cNvSpPr/>
            <p:nvPr/>
          </p:nvSpPr>
          <p:spPr>
            <a:xfrm rot="18000000">
              <a:off x="38895" y="208411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39"/>
            <p:cNvSpPr/>
            <p:nvPr/>
          </p:nvSpPr>
          <p:spPr>
            <a:xfrm rot="18000000">
              <a:off x="208592" y="208410"/>
              <a:ext cx="429494" cy="103236"/>
            </a:xfrm>
            <a:prstGeom prst="roundRect">
              <a:avLst>
                <a:gd name="adj" fmla="val 50000"/>
              </a:avLst>
            </a:prstGeom>
            <a:solidFill>
              <a:srgbClr val="97C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827207" y="10135"/>
            <a:ext cx="21050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600" dirty="0">
                <a:solidFill>
                  <a:schemeClr val="bg1"/>
                </a:solidFill>
              </a:rPr>
              <a:t>设计</a:t>
            </a:r>
            <a:r>
              <a:rPr lang="en-US" altLang="zh-CN" sz="2800" spc="600" dirty="0">
                <a:solidFill>
                  <a:schemeClr val="bg1"/>
                </a:solidFill>
              </a:rPr>
              <a:t>/</a:t>
            </a:r>
            <a:r>
              <a:rPr lang="zh-CN" altLang="en-US" sz="2800" spc="600" dirty="0">
                <a:solidFill>
                  <a:schemeClr val="bg1"/>
                </a:solidFill>
              </a:rPr>
              <a:t>效果</a:t>
            </a:r>
            <a:endParaRPr lang="zh-CN" altLang="zh-CN" sz="2800" spc="600" dirty="0">
              <a:solidFill>
                <a:schemeClr val="bg1"/>
              </a:solidFill>
            </a:endParaRPr>
          </a:p>
        </p:txBody>
      </p:sp>
      <p:sp>
        <p:nvSpPr>
          <p:cNvPr id="8" name="Freeform 28"/>
          <p:cNvSpPr>
            <a:spLocks noEditPoints="1"/>
          </p:cNvSpPr>
          <p:nvPr/>
        </p:nvSpPr>
        <p:spPr bwMode="auto">
          <a:xfrm>
            <a:off x="8674735" y="97790"/>
            <a:ext cx="403860" cy="303530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9368790" y="86995"/>
            <a:ext cx="359410" cy="384810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>
            <a:spLocks noEditPoints="1"/>
          </p:cNvSpPr>
          <p:nvPr/>
        </p:nvSpPr>
        <p:spPr bwMode="auto">
          <a:xfrm rot="2925393">
            <a:off x="10092055" y="97790"/>
            <a:ext cx="207645" cy="35623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7"/>
          <p:cNvSpPr>
            <a:spLocks noEditPoints="1"/>
          </p:cNvSpPr>
          <p:nvPr/>
        </p:nvSpPr>
        <p:spPr bwMode="auto">
          <a:xfrm>
            <a:off x="10657205" y="86995"/>
            <a:ext cx="413385" cy="347980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2"/>
          <p:cNvSpPr>
            <a:spLocks noEditPoints="1"/>
          </p:cNvSpPr>
          <p:nvPr/>
        </p:nvSpPr>
        <p:spPr bwMode="auto">
          <a:xfrm>
            <a:off x="11363325" y="55245"/>
            <a:ext cx="336550" cy="38925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AF0332-21E5-51F5-5AFF-5EE4FB1A6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207" y="730720"/>
            <a:ext cx="10509207" cy="595310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057804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8c28ee0a-eb70-4ce6-a7d9-5cbfd0a7bbcb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515</Words>
  <Application>Microsoft Office PowerPoint</Application>
  <PresentationFormat>宽屏</PresentationFormat>
  <Paragraphs>59</Paragraphs>
  <Slides>16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Helvetica Neue Light</vt:lpstr>
      <vt:lpstr>微软雅黑</vt:lpstr>
      <vt:lpstr>Arial</vt:lpstr>
      <vt:lpstr>Wingdings</vt:lpstr>
      <vt:lpstr>Office 主题​​</vt:lpstr>
      <vt:lpstr>教育数据，教育资源 数据可视化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谢谢朋友们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基于教育数据，教育资源及学业/专业考试数据可视化</dc:title>
  <dc:creator>张扬</dc:creator>
  <cp:lastModifiedBy>扬 张</cp:lastModifiedBy>
  <cp:revision>320</cp:revision>
  <dcterms:created xsi:type="dcterms:W3CDTF">2023-04-25T11:59:22Z</dcterms:created>
  <dcterms:modified xsi:type="dcterms:W3CDTF">2023-06-14T06:54:01Z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2052-5.3.0.7872</vt:lpwstr>
  </property>
  <property fmtid="{D5CDD505-2E9C-101B-9397-08002B2CF9AE}" pid="3" name="KSOTemplateUUID">
    <vt:lpwstr>v1.0_mb_ZhelNtOa6m4dKiXwxFSYSg==</vt:lpwstr>
  </property>
  <property fmtid="{D5CDD505-2E9C-101B-9397-08002B2CF9AE}" pid="4" name="ICV">
    <vt:lpwstr>78E15A90A91A58E1EB3B4664418ED8A9_43</vt:lpwstr>
  </property>
</Properties>
</file>